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6" r:id="rId2"/>
    <p:sldId id="271" r:id="rId3"/>
    <p:sldId id="257" r:id="rId4"/>
    <p:sldId id="262" r:id="rId5"/>
    <p:sldId id="258" r:id="rId6"/>
    <p:sldId id="259" r:id="rId7"/>
    <p:sldId id="263" r:id="rId8"/>
    <p:sldId id="269" r:id="rId9"/>
    <p:sldId id="270" r:id="rId10"/>
    <p:sldId id="268" r:id="rId11"/>
    <p:sldId id="260" r:id="rId12"/>
    <p:sldId id="264" r:id="rId13"/>
    <p:sldId id="265" r:id="rId14"/>
    <p:sldId id="266" r:id="rId15"/>
    <p:sldId id="267"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79" autoAdjust="0"/>
  </p:normalViewPr>
  <p:slideViewPr>
    <p:cSldViewPr>
      <p:cViewPr varScale="1">
        <p:scale>
          <a:sx n="69" d="100"/>
          <a:sy n="69" d="100"/>
        </p:scale>
        <p:origin x="5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2120"/>
          </a:xfrm>
          <a:prstGeom prst="rect">
            <a:avLst/>
          </a:prstGeom>
        </p:spPr>
        <p:txBody>
          <a:bodyPr vert="horz" lIns="91440" tIns="45720" rIns="91440" bIns="45720" rtlCol="0"/>
          <a:lstStyle>
            <a:lvl1pPr algn="r">
              <a:defRPr sz="1200"/>
            </a:lvl1pPr>
          </a:lstStyle>
          <a:p>
            <a:fld id="{798959C6-5167-4275-84D1-64E8C65F75A9}" type="datetimeFigureOut">
              <a:rPr lang="en-US" smtClean="0"/>
              <a:t>9/5/2019</a:t>
            </a:fld>
            <a:endParaRPr lang="en-US"/>
          </a:p>
        </p:txBody>
      </p:sp>
      <p:sp>
        <p:nvSpPr>
          <p:cNvPr id="4" name="Footer Placeholder 3"/>
          <p:cNvSpPr>
            <a:spLocks noGrp="1"/>
          </p:cNvSpPr>
          <p:nvPr>
            <p:ph type="ftr" sz="quarter" idx="2"/>
          </p:nvPr>
        </p:nvSpPr>
        <p:spPr>
          <a:xfrm>
            <a:off x="0" y="8772378"/>
            <a:ext cx="3011699"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378"/>
            <a:ext cx="3011699" cy="462120"/>
          </a:xfrm>
          <a:prstGeom prst="rect">
            <a:avLst/>
          </a:prstGeom>
        </p:spPr>
        <p:txBody>
          <a:bodyPr vert="horz" lIns="91440" tIns="45720" rIns="91440" bIns="45720" rtlCol="0" anchor="b"/>
          <a:lstStyle>
            <a:lvl1pPr algn="r">
              <a:defRPr sz="1200"/>
            </a:lvl1pPr>
          </a:lstStyle>
          <a:p>
            <a:fld id="{43BF0E17-88C4-4830-A33F-037393A11C79}" type="slidenum">
              <a:rPr lang="en-US" smtClean="0"/>
              <a:t>‹#›</a:t>
            </a:fld>
            <a:endParaRPr lang="en-US"/>
          </a:p>
        </p:txBody>
      </p:sp>
    </p:spTree>
    <p:extLst>
      <p:ext uri="{BB962C8B-B14F-4D97-AF65-F5344CB8AC3E}">
        <p14:creationId xmlns:p14="http://schemas.microsoft.com/office/powerpoint/2010/main" val="23309892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70B0E-FF01-49EA-AE9A-F09CAE810CC2}"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15E26-AC2F-4FC4-AF9A-956F12D1B0C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70B0E-FF01-49EA-AE9A-F09CAE810CC2}"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15E26-AC2F-4FC4-AF9A-956F12D1B0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70B0E-FF01-49EA-AE9A-F09CAE810CC2}"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15E26-AC2F-4FC4-AF9A-956F12D1B0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70B0E-FF01-49EA-AE9A-F09CAE810CC2}"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15E26-AC2F-4FC4-AF9A-956F12D1B0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70B0E-FF01-49EA-AE9A-F09CAE810CC2}"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15E26-AC2F-4FC4-AF9A-956F12D1B0C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C70B0E-FF01-49EA-AE9A-F09CAE810CC2}"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15E26-AC2F-4FC4-AF9A-956F12D1B0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70B0E-FF01-49EA-AE9A-F09CAE810CC2}"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15E26-AC2F-4FC4-AF9A-956F12D1B0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C70B0E-FF01-49EA-AE9A-F09CAE810CC2}"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15E26-AC2F-4FC4-AF9A-956F12D1B0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70B0E-FF01-49EA-AE9A-F09CAE810CC2}"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15E26-AC2F-4FC4-AF9A-956F12D1B0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70B0E-FF01-49EA-AE9A-F09CAE810CC2}"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15E26-AC2F-4FC4-AF9A-956F12D1B0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70B0E-FF01-49EA-AE9A-F09CAE810CC2}"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15E26-AC2F-4FC4-AF9A-956F12D1B0CA}"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EDC70B0E-FF01-49EA-AE9A-F09CAE810CC2}" type="datetimeFigureOut">
              <a:rPr lang="en-US" smtClean="0"/>
              <a:t>9/5/2019</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0EC15E26-AC2F-4FC4-AF9A-956F12D1B0CA}"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Curriculum Night </a:t>
            </a:r>
            <a:r>
              <a:rPr lang="en-US" dirty="0" smtClean="0"/>
              <a:t>2019</a:t>
            </a:r>
            <a:endParaRPr lang="en-US" dirty="0"/>
          </a:p>
        </p:txBody>
      </p:sp>
      <p:sp>
        <p:nvSpPr>
          <p:cNvPr id="3" name="Subtitle 2"/>
          <p:cNvSpPr>
            <a:spLocks noGrp="1"/>
          </p:cNvSpPr>
          <p:nvPr>
            <p:ph type="subTitle" idx="1"/>
          </p:nvPr>
        </p:nvSpPr>
        <p:spPr/>
        <p:txBody>
          <a:bodyPr/>
          <a:lstStyle/>
          <a:p>
            <a:r>
              <a:rPr lang="en-US" dirty="0" smtClean="0"/>
              <a:t>Ms</a:t>
            </a:r>
            <a:r>
              <a:rPr lang="en-US" dirty="0"/>
              <a:t>. Lynne </a:t>
            </a:r>
            <a:r>
              <a:rPr lang="en-US" dirty="0" err="1" smtClean="0"/>
              <a:t>Dallmann</a:t>
            </a:r>
            <a:r>
              <a:rPr lang="en-US" dirty="0">
                <a:sym typeface="Wingdings" pitchFamily="2" charset="2"/>
              </a:rPr>
              <a:t> </a:t>
            </a:r>
            <a:r>
              <a:rPr lang="en-US" dirty="0" smtClean="0">
                <a:sym typeface="Wingdings" pitchFamily="2" charset="2"/>
              </a:rPr>
              <a:t></a:t>
            </a:r>
          </a:p>
          <a:p>
            <a:r>
              <a:rPr lang="en-US" dirty="0" smtClean="0">
                <a:sym typeface="Wingdings" pitchFamily="2" charset="2"/>
              </a:rPr>
              <a:t>Kindergarten Room A7</a:t>
            </a:r>
            <a:endParaRPr lang="en-US" dirty="0" smtClean="0"/>
          </a:p>
        </p:txBody>
      </p:sp>
    </p:spTree>
    <p:extLst>
      <p:ext uri="{BB962C8B-B14F-4D97-AF65-F5344CB8AC3E}">
        <p14:creationId xmlns:p14="http://schemas.microsoft.com/office/powerpoint/2010/main" val="2310234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Seesaw</a:t>
            </a:r>
            <a:endParaRPr lang="en-US" dirty="0"/>
          </a:p>
        </p:txBody>
      </p:sp>
      <p:sp>
        <p:nvSpPr>
          <p:cNvPr id="3" name="Content Placeholder 2"/>
          <p:cNvSpPr>
            <a:spLocks noGrp="1"/>
          </p:cNvSpPr>
          <p:nvPr>
            <p:ph idx="1"/>
          </p:nvPr>
        </p:nvSpPr>
        <p:spPr/>
        <p:txBody>
          <a:bodyPr/>
          <a:lstStyle/>
          <a:p>
            <a:r>
              <a:rPr lang="en-US" dirty="0" smtClean="0"/>
              <a:t>Personal student </a:t>
            </a:r>
            <a:r>
              <a:rPr lang="en-US" dirty="0"/>
              <a:t>j</a:t>
            </a:r>
            <a:r>
              <a:rPr lang="en-US" dirty="0" smtClean="0"/>
              <a:t>ournal</a:t>
            </a:r>
          </a:p>
          <a:p>
            <a:r>
              <a:rPr lang="en-US" dirty="0" smtClean="0"/>
              <a:t>Place for each child to document their learning</a:t>
            </a:r>
          </a:p>
          <a:p>
            <a:r>
              <a:rPr lang="en-US" dirty="0" smtClean="0"/>
              <a:t>Student/Parent/Teacher connection</a:t>
            </a:r>
          </a:p>
          <a:p>
            <a:r>
              <a:rPr lang="en-US" dirty="0" smtClean="0"/>
              <a:t>Place for classroom reminders</a:t>
            </a:r>
          </a:p>
          <a:p>
            <a:r>
              <a:rPr lang="en-US" dirty="0" smtClean="0"/>
              <a:t>Free for families to use</a:t>
            </a:r>
            <a:endParaRPr lang="en-US" dirty="0"/>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140000"/>
                    </a14:imgEffect>
                  </a14:imgLayer>
                </a14:imgProps>
              </a:ext>
              <a:ext uri="{28A0092B-C50C-407E-A947-70E740481C1C}">
                <a14:useLocalDpi xmlns:a14="http://schemas.microsoft.com/office/drawing/2010/main" val="0"/>
              </a:ext>
            </a:extLst>
          </a:blip>
          <a:srcRect/>
          <a:stretch>
            <a:fillRect/>
          </a:stretch>
        </p:blipFill>
        <p:spPr bwMode="auto">
          <a:xfrm>
            <a:off x="4800600" y="914400"/>
            <a:ext cx="2438400" cy="1404518"/>
          </a:xfrm>
          <a:prstGeom prst="rect">
            <a:avLst/>
          </a:prstGeom>
          <a:ln>
            <a:noFill/>
          </a:ln>
          <a:effectLst/>
        </p:spPr>
      </p:pic>
    </p:spTree>
    <p:extLst>
      <p:ext uri="{BB962C8B-B14F-4D97-AF65-F5344CB8AC3E}">
        <p14:creationId xmlns:p14="http://schemas.microsoft.com/office/powerpoint/2010/main" val="638323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Volunteering </a:t>
            </a:r>
            <a:endParaRPr lang="en-US" dirty="0"/>
          </a:p>
        </p:txBody>
      </p:sp>
      <p:sp>
        <p:nvSpPr>
          <p:cNvPr id="3" name="Content Placeholder 2"/>
          <p:cNvSpPr>
            <a:spLocks noGrp="1"/>
          </p:cNvSpPr>
          <p:nvPr>
            <p:ph idx="1"/>
          </p:nvPr>
        </p:nvSpPr>
        <p:spPr/>
        <p:txBody>
          <a:bodyPr>
            <a:normAutofit/>
          </a:bodyPr>
          <a:lstStyle/>
          <a:p>
            <a:pPr lvl="0">
              <a:buClr>
                <a:srgbClr val="FF9000"/>
              </a:buClr>
            </a:pPr>
            <a:r>
              <a:rPr lang="en-US" dirty="0">
                <a:solidFill>
                  <a:prstClr val="white"/>
                </a:solidFill>
              </a:rPr>
              <a:t>Handout on Center Expectations</a:t>
            </a:r>
          </a:p>
          <a:p>
            <a:pPr lvl="1">
              <a:buClr>
                <a:srgbClr val="FF9000"/>
              </a:buClr>
            </a:pPr>
            <a:r>
              <a:rPr lang="en-US" dirty="0">
                <a:solidFill>
                  <a:prstClr val="white"/>
                </a:solidFill>
              </a:rPr>
              <a:t>Please arrive on time!</a:t>
            </a:r>
          </a:p>
          <a:p>
            <a:pPr lvl="1">
              <a:buClr>
                <a:srgbClr val="FF9000"/>
              </a:buClr>
            </a:pPr>
            <a:r>
              <a:rPr lang="en-US" dirty="0">
                <a:solidFill>
                  <a:prstClr val="white"/>
                </a:solidFill>
              </a:rPr>
              <a:t>Online sign-up</a:t>
            </a:r>
          </a:p>
          <a:p>
            <a:r>
              <a:rPr lang="en-US" dirty="0" smtClean="0"/>
              <a:t>Everyone must fill out a Volunteer Registration Form</a:t>
            </a:r>
          </a:p>
          <a:p>
            <a:pPr lvl="1"/>
            <a:r>
              <a:rPr lang="en-US" dirty="0" smtClean="0"/>
              <a:t>Even for Field Trip, Centers, or attending parties.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870296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Contacts</a:t>
            </a:r>
            <a:endParaRPr lang="en-US" dirty="0"/>
          </a:p>
        </p:txBody>
      </p:sp>
      <p:sp>
        <p:nvSpPr>
          <p:cNvPr id="3" name="Content Placeholder 2"/>
          <p:cNvSpPr>
            <a:spLocks noGrp="1"/>
          </p:cNvSpPr>
          <p:nvPr>
            <p:ph idx="1"/>
          </p:nvPr>
        </p:nvSpPr>
        <p:spPr>
          <a:xfrm>
            <a:off x="1009443" y="1807361"/>
            <a:ext cx="7125112" cy="4593439"/>
          </a:xfrm>
        </p:spPr>
        <p:txBody>
          <a:bodyPr>
            <a:normAutofit/>
          </a:bodyPr>
          <a:lstStyle/>
          <a:p>
            <a:r>
              <a:rPr lang="en-US" dirty="0" smtClean="0"/>
              <a:t>Class Coordinator</a:t>
            </a:r>
          </a:p>
          <a:p>
            <a:pPr lvl="1"/>
            <a:r>
              <a:rPr lang="en-US" dirty="0" smtClean="0"/>
              <a:t>Still need one!!!</a:t>
            </a:r>
            <a:endParaRPr lang="en-US" dirty="0" smtClean="0"/>
          </a:p>
          <a:p>
            <a:pPr lvl="2"/>
            <a:r>
              <a:rPr lang="en-US" dirty="0" smtClean="0"/>
              <a:t>Will be creating and sending out online volunteer sign-up schedules</a:t>
            </a:r>
          </a:p>
          <a:p>
            <a:pPr lvl="2"/>
            <a:r>
              <a:rPr lang="en-US" dirty="0" smtClean="0"/>
              <a:t>Will create class play date contact list</a:t>
            </a:r>
          </a:p>
          <a:p>
            <a:r>
              <a:rPr lang="en-US" dirty="0" smtClean="0"/>
              <a:t>Party Planners</a:t>
            </a:r>
          </a:p>
          <a:p>
            <a:pPr lvl="1"/>
            <a:r>
              <a:rPr lang="en-US" dirty="0" smtClean="0"/>
              <a:t>Veronica </a:t>
            </a:r>
            <a:r>
              <a:rPr lang="en-US" dirty="0" err="1" smtClean="0"/>
              <a:t>Kisor</a:t>
            </a:r>
            <a:r>
              <a:rPr lang="en-US" dirty="0" smtClean="0"/>
              <a:t>- Anyone want to help her?</a:t>
            </a:r>
            <a:endParaRPr lang="en-US" dirty="0" smtClean="0"/>
          </a:p>
          <a:p>
            <a:pPr lvl="2"/>
            <a:r>
              <a:rPr lang="en-US" dirty="0" smtClean="0"/>
              <a:t>Will </a:t>
            </a:r>
            <a:r>
              <a:rPr lang="en-US" dirty="0" smtClean="0"/>
              <a:t>plan parties  (Halloween, Winter Holidays, Valentine’s, End of year)</a:t>
            </a:r>
          </a:p>
          <a:p>
            <a:pPr lvl="2"/>
            <a:r>
              <a:rPr lang="en-US" dirty="0" smtClean="0"/>
              <a:t>Will be contacting parents to volunteer at parties and help donate snacks and supplies</a:t>
            </a:r>
          </a:p>
        </p:txBody>
      </p:sp>
    </p:spTree>
    <p:extLst>
      <p:ext uri="{BB962C8B-B14F-4D97-AF65-F5344CB8AC3E}">
        <p14:creationId xmlns:p14="http://schemas.microsoft.com/office/powerpoint/2010/main" val="687765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 &amp; Specials</a:t>
            </a:r>
            <a:endParaRPr lang="en-US" dirty="0"/>
          </a:p>
        </p:txBody>
      </p:sp>
      <p:sp>
        <p:nvSpPr>
          <p:cNvPr id="3" name="Content Placeholder 2"/>
          <p:cNvSpPr>
            <a:spLocks noGrp="1"/>
          </p:cNvSpPr>
          <p:nvPr>
            <p:ph idx="1"/>
          </p:nvPr>
        </p:nvSpPr>
        <p:spPr/>
        <p:txBody>
          <a:bodyPr/>
          <a:lstStyle/>
          <a:p>
            <a:r>
              <a:rPr lang="en-US" dirty="0" smtClean="0"/>
              <a:t>Lunch</a:t>
            </a:r>
          </a:p>
          <a:p>
            <a:pPr lvl="1"/>
            <a:r>
              <a:rPr lang="en-US" dirty="0" smtClean="0"/>
              <a:t>12:35-1:30</a:t>
            </a:r>
          </a:p>
          <a:p>
            <a:pPr marL="457200" lvl="1" indent="0">
              <a:buNone/>
            </a:pPr>
            <a:endParaRPr lang="en-US" dirty="0"/>
          </a:p>
          <a:p>
            <a:r>
              <a:rPr lang="en-US" dirty="0" smtClean="0"/>
              <a:t>Specials</a:t>
            </a:r>
          </a:p>
          <a:p>
            <a:pPr lvl="1"/>
            <a:r>
              <a:rPr lang="en-US" dirty="0" smtClean="0"/>
              <a:t>Art: </a:t>
            </a:r>
            <a:r>
              <a:rPr lang="en-US" dirty="0" smtClean="0"/>
              <a:t>Thursday</a:t>
            </a:r>
            <a:endParaRPr lang="en-US" dirty="0" smtClean="0"/>
          </a:p>
          <a:p>
            <a:pPr lvl="1"/>
            <a:r>
              <a:rPr lang="en-US" dirty="0" smtClean="0"/>
              <a:t>Gym: </a:t>
            </a:r>
            <a:r>
              <a:rPr lang="en-US" dirty="0" smtClean="0"/>
              <a:t>Wednesday and Friday</a:t>
            </a:r>
            <a:endParaRPr lang="en-US" dirty="0" smtClean="0"/>
          </a:p>
          <a:p>
            <a:pPr lvl="1"/>
            <a:r>
              <a:rPr lang="en-US" dirty="0" smtClean="0"/>
              <a:t>Music: </a:t>
            </a:r>
            <a:r>
              <a:rPr lang="en-US" dirty="0" smtClean="0"/>
              <a:t>Monday and Tuesday</a:t>
            </a:r>
            <a:endParaRPr lang="en-US" dirty="0" smtClean="0"/>
          </a:p>
          <a:p>
            <a:pPr lvl="1"/>
            <a:r>
              <a:rPr lang="en-US" dirty="0" smtClean="0"/>
              <a:t>Media 2.0: </a:t>
            </a:r>
            <a:r>
              <a:rPr lang="en-US" dirty="0" smtClean="0"/>
              <a:t>Monday</a:t>
            </a:r>
            <a:endParaRPr lang="en-US" dirty="0" smtClean="0"/>
          </a:p>
          <a:p>
            <a:pPr lvl="1"/>
            <a:r>
              <a:rPr lang="en-US" dirty="0" smtClean="0"/>
              <a:t>Music Therapy: Tuesday</a:t>
            </a:r>
            <a:endParaRPr lang="en-US" dirty="0"/>
          </a:p>
        </p:txBody>
      </p:sp>
    </p:spTree>
    <p:extLst>
      <p:ext uri="{BB962C8B-B14F-4D97-AF65-F5344CB8AC3E}">
        <p14:creationId xmlns:p14="http://schemas.microsoft.com/office/powerpoint/2010/main" val="725307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and That</a:t>
            </a:r>
            <a:endParaRPr lang="en-US" dirty="0"/>
          </a:p>
        </p:txBody>
      </p:sp>
      <p:sp>
        <p:nvSpPr>
          <p:cNvPr id="3" name="Content Placeholder 2"/>
          <p:cNvSpPr>
            <a:spLocks noGrp="1"/>
          </p:cNvSpPr>
          <p:nvPr>
            <p:ph idx="1"/>
          </p:nvPr>
        </p:nvSpPr>
        <p:spPr/>
        <p:txBody>
          <a:bodyPr>
            <a:normAutofit/>
          </a:bodyPr>
          <a:lstStyle/>
          <a:p>
            <a:r>
              <a:rPr lang="en-US" b="1" u="sng" dirty="0"/>
              <a:t>Lunch/Milk Money </a:t>
            </a:r>
            <a:r>
              <a:rPr lang="en-US" dirty="0"/>
              <a:t>– </a:t>
            </a:r>
            <a:r>
              <a:rPr lang="en-US" dirty="0" smtClean="0"/>
              <a:t>You can put money in your child’s account online. If needed you can also send </a:t>
            </a:r>
            <a:r>
              <a:rPr lang="en-US" dirty="0"/>
              <a:t>in a plastic bag </a:t>
            </a:r>
            <a:r>
              <a:rPr lang="en-US" dirty="0" smtClean="0"/>
              <a:t>or envelope with </a:t>
            </a:r>
            <a:r>
              <a:rPr lang="en-US" dirty="0"/>
              <a:t>your child’s name on it, I turn it in in the morning, if students don’t turn it in, I cannot be responsible for money</a:t>
            </a:r>
            <a:r>
              <a:rPr lang="en-US" dirty="0" smtClean="0"/>
              <a:t>. </a:t>
            </a:r>
          </a:p>
          <a:p>
            <a:r>
              <a:rPr lang="en-US" b="1" u="sng" dirty="0" smtClean="0"/>
              <a:t>Water </a:t>
            </a:r>
            <a:r>
              <a:rPr lang="en-US" b="1" u="sng" dirty="0"/>
              <a:t>bottles </a:t>
            </a:r>
            <a:r>
              <a:rPr lang="en-US" dirty="0"/>
              <a:t>- send </a:t>
            </a:r>
            <a:r>
              <a:rPr lang="en-US" dirty="0" smtClean="0"/>
              <a:t>everyday. If </a:t>
            </a:r>
            <a:r>
              <a:rPr lang="en-US" dirty="0"/>
              <a:t>possible children can keep in the classroom</a:t>
            </a:r>
            <a:r>
              <a:rPr lang="en-US" dirty="0" smtClean="0"/>
              <a:t>.</a:t>
            </a:r>
          </a:p>
          <a:p>
            <a:r>
              <a:rPr lang="en-US" b="1" u="sng" dirty="0"/>
              <a:t>Snacks</a:t>
            </a:r>
            <a:r>
              <a:rPr lang="en-US" dirty="0"/>
              <a:t> – </a:t>
            </a:r>
            <a:r>
              <a:rPr lang="en-US" dirty="0" smtClean="0"/>
              <a:t>We use a community snack. A snack schedule will be sent home monthly with your assigned day.</a:t>
            </a:r>
            <a:endParaRPr lang="en-US" dirty="0"/>
          </a:p>
          <a:p>
            <a:pPr marL="0" indent="0">
              <a:buNone/>
            </a:pPr>
            <a:r>
              <a:rPr lang="en-US" dirty="0" smtClean="0"/>
              <a:t>	***</a:t>
            </a:r>
            <a:r>
              <a:rPr lang="en-US" dirty="0"/>
              <a:t>We are a </a:t>
            </a:r>
            <a:r>
              <a:rPr lang="en-US" dirty="0" smtClean="0"/>
              <a:t>SESAME and NUT-RESTRICTED school, 	please </a:t>
            </a:r>
            <a:r>
              <a:rPr lang="en-US" dirty="0"/>
              <a:t>check all </a:t>
            </a:r>
            <a:r>
              <a:rPr lang="en-US" dirty="0" smtClean="0"/>
              <a:t>labels before </a:t>
            </a:r>
            <a:r>
              <a:rPr lang="en-US" dirty="0"/>
              <a:t>sending </a:t>
            </a:r>
            <a:r>
              <a:rPr lang="en-US" dirty="0" smtClean="0"/>
              <a:t>community 	snacks</a:t>
            </a:r>
            <a:r>
              <a:rPr lang="en-US" dirty="0"/>
              <a:t>.*** </a:t>
            </a:r>
          </a:p>
          <a:p>
            <a:endParaRPr lang="en-US" dirty="0"/>
          </a:p>
        </p:txBody>
      </p:sp>
    </p:spTree>
    <p:extLst>
      <p:ext uri="{BB962C8B-B14F-4D97-AF65-F5344CB8AC3E}">
        <p14:creationId xmlns:p14="http://schemas.microsoft.com/office/powerpoint/2010/main" val="1697227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Q &amp; A</a:t>
            </a:r>
            <a:endParaRPr lang="en-US" dirty="0"/>
          </a:p>
        </p:txBody>
      </p:sp>
    </p:spTree>
    <p:extLst>
      <p:ext uri="{BB962C8B-B14F-4D97-AF65-F5344CB8AC3E}">
        <p14:creationId xmlns:p14="http://schemas.microsoft.com/office/powerpoint/2010/main" val="1953747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1733" y="609600"/>
            <a:ext cx="2952958" cy="1470025"/>
          </a:xfrm>
        </p:spPr>
        <p:txBody>
          <a:bodyPr/>
          <a:lstStyle/>
          <a:p>
            <a:pPr algn="ctr"/>
            <a:r>
              <a:rPr lang="en-US" dirty="0" smtClean="0"/>
              <a:t>Lynne Dallmann</a:t>
            </a:r>
            <a:endParaRPr lang="en-US" dirty="0"/>
          </a:p>
        </p:txBody>
      </p:sp>
      <p:sp>
        <p:nvSpPr>
          <p:cNvPr id="3" name="Subtitle 2"/>
          <p:cNvSpPr>
            <a:spLocks noGrp="1"/>
          </p:cNvSpPr>
          <p:nvPr>
            <p:ph type="subTitle" idx="1"/>
          </p:nvPr>
        </p:nvSpPr>
        <p:spPr>
          <a:xfrm>
            <a:off x="1009442" y="4777380"/>
            <a:ext cx="3105358" cy="1623420"/>
          </a:xfrm>
        </p:spPr>
        <p:txBody>
          <a:bodyPr/>
          <a:lstStyle/>
          <a:p>
            <a:r>
              <a:rPr lang="en-US" dirty="0" smtClean="0"/>
              <a:t>16</a:t>
            </a:r>
            <a:r>
              <a:rPr lang="en-US" baseline="30000" dirty="0" smtClean="0"/>
              <a:t>th</a:t>
            </a:r>
            <a:r>
              <a:rPr lang="en-US" dirty="0" smtClean="0"/>
              <a:t> year teaching</a:t>
            </a:r>
          </a:p>
          <a:p>
            <a:r>
              <a:rPr lang="en-US" dirty="0" smtClean="0"/>
              <a:t>19</a:t>
            </a:r>
            <a:r>
              <a:rPr lang="en-US" baseline="30000" dirty="0" smtClean="0"/>
              <a:t>th</a:t>
            </a:r>
            <a:r>
              <a:rPr lang="en-US" dirty="0" smtClean="0"/>
              <a:t> year in education</a:t>
            </a:r>
          </a:p>
          <a:p>
            <a:endParaRPr lang="en-US" dirty="0" smtClean="0"/>
          </a:p>
        </p:txBody>
      </p:sp>
      <p:sp>
        <p:nvSpPr>
          <p:cNvPr id="4" name="Title 1"/>
          <p:cNvSpPr txBox="1">
            <a:spLocks/>
          </p:cNvSpPr>
          <p:nvPr/>
        </p:nvSpPr>
        <p:spPr>
          <a:xfrm>
            <a:off x="5152882" y="685800"/>
            <a:ext cx="2952958" cy="1470025"/>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Arianna Martinez</a:t>
            </a:r>
            <a:endParaRPr lang="en-US" dirty="0"/>
          </a:p>
        </p:txBody>
      </p:sp>
      <p:sp>
        <p:nvSpPr>
          <p:cNvPr id="5" name="AutoShape 2" descr="https://mail.google.com/mail/u/0?ui=2&amp;ik=2e3563b84f&amp;attid=0.1.1&amp;permmsgid=msg-f:1643792990930735391&amp;th=16cfed041cb4111f&amp;view=fimg&amp;sz=s0-l75-ft&amp;attbid=ANGjdJ_GtU_j3StfDjAp-KKuWY3P1JYqvf5fQiNsWIH4Z7aJOW-EsoC44A2bY7oJwlmPBI2LDru2kpJuoUEmKrebwz-C1l89H8Zss8kb6YtPsfjfEMy8nT71Wk65aVA&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117" b="27176"/>
          <a:stretch/>
        </p:blipFill>
        <p:spPr>
          <a:xfrm>
            <a:off x="1600200" y="2028203"/>
            <a:ext cx="1579809" cy="274917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8183" t="1044" r="18182"/>
          <a:stretch/>
        </p:blipFill>
        <p:spPr>
          <a:xfrm>
            <a:off x="6096000" y="2158595"/>
            <a:ext cx="1600201" cy="2488391"/>
          </a:xfrm>
          <a:prstGeom prst="rect">
            <a:avLst/>
          </a:prstGeom>
        </p:spPr>
      </p:pic>
      <p:sp>
        <p:nvSpPr>
          <p:cNvPr id="8" name="Subtitle 2"/>
          <p:cNvSpPr txBox="1">
            <a:spLocks/>
          </p:cNvSpPr>
          <p:nvPr/>
        </p:nvSpPr>
        <p:spPr>
          <a:xfrm>
            <a:off x="5343421" y="4777380"/>
            <a:ext cx="3105358" cy="162342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2"/>
              </a:buClr>
              <a:buFont typeface="Wingdings 2" charset="2"/>
              <a:buNone/>
              <a:defRPr sz="2000" kern="1200">
                <a:solidFill>
                  <a:schemeClr val="tx2"/>
                </a:solidFill>
                <a:latin typeface="+mn-lt"/>
                <a:ea typeface="+mn-ea"/>
                <a:cs typeface="+mn-cs"/>
              </a:defRPr>
            </a:lvl1pPr>
            <a:lvl2pPr marL="457200" indent="0" algn="ctr" defTabSz="457200" rtl="0" eaLnBrk="1" latinLnBrk="0" hangingPunct="1">
              <a:spcBef>
                <a:spcPct val="20000"/>
              </a:spcBef>
              <a:spcAft>
                <a:spcPts val="600"/>
              </a:spcAft>
              <a:buClr>
                <a:schemeClr val="tx2"/>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tx2"/>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tx2"/>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tx2"/>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Student Teacher</a:t>
            </a:r>
          </a:p>
          <a:p>
            <a:r>
              <a:rPr lang="en-US" dirty="0" smtClean="0"/>
              <a:t>Goes to Wayne State</a:t>
            </a:r>
          </a:p>
          <a:p>
            <a:endParaRPr lang="en-US" dirty="0" smtClean="0"/>
          </a:p>
        </p:txBody>
      </p:sp>
    </p:spTree>
    <p:extLst>
      <p:ext uri="{BB962C8B-B14F-4D97-AF65-F5344CB8AC3E}">
        <p14:creationId xmlns:p14="http://schemas.microsoft.com/office/powerpoint/2010/main" val="595673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Math</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lvl="0" indent="0">
              <a:buNone/>
            </a:pPr>
            <a:r>
              <a:rPr lang="en-US" dirty="0" smtClean="0"/>
              <a:t>Ferndale uses Envisions Math as its primary tool for math instruction.  Children learn best through hands-on activities, </a:t>
            </a:r>
            <a:r>
              <a:rPr lang="en-US" dirty="0" err="1" smtClean="0"/>
              <a:t>manipluatives</a:t>
            </a:r>
            <a:r>
              <a:rPr lang="en-US" dirty="0" smtClean="0"/>
              <a:t>, visual activities, and some online experiences which is how the follow units will be taught:</a:t>
            </a:r>
          </a:p>
          <a:p>
            <a:pPr fontAlgn="base"/>
            <a:r>
              <a:rPr lang="en-US" dirty="0"/>
              <a:t>Build Number Patterns and Meaning</a:t>
            </a:r>
          </a:p>
          <a:p>
            <a:pPr fontAlgn="base"/>
            <a:r>
              <a:rPr lang="en-US" dirty="0"/>
              <a:t>Build Number Sense and Comparing Numbers</a:t>
            </a:r>
          </a:p>
          <a:p>
            <a:pPr fontAlgn="base"/>
            <a:r>
              <a:rPr lang="en-US" dirty="0"/>
              <a:t>Know number names and the count sequence</a:t>
            </a:r>
          </a:p>
          <a:p>
            <a:pPr fontAlgn="base"/>
            <a:r>
              <a:rPr lang="en-US" dirty="0"/>
              <a:t>Count to tell the number of objects</a:t>
            </a:r>
          </a:p>
          <a:p>
            <a:pPr fontAlgn="base"/>
            <a:r>
              <a:rPr lang="en-US" dirty="0"/>
              <a:t>Measurement (Length and Time)</a:t>
            </a:r>
          </a:p>
          <a:p>
            <a:pPr fontAlgn="base"/>
            <a:r>
              <a:rPr lang="en-US" dirty="0"/>
              <a:t>Organizing and Representing Data</a:t>
            </a:r>
          </a:p>
          <a:p>
            <a:pPr fontAlgn="base"/>
            <a:r>
              <a:rPr lang="en-US" dirty="0"/>
              <a:t>Geometric Shapes, Patterns, and Attributes</a:t>
            </a:r>
          </a:p>
          <a:p>
            <a:pPr fontAlgn="base"/>
            <a:r>
              <a:rPr lang="en-US" dirty="0"/>
              <a:t>Work with numbers 11-19 to gain foundations for place value</a:t>
            </a:r>
          </a:p>
          <a:p>
            <a:pPr fontAlgn="base"/>
            <a:r>
              <a:rPr lang="en-US" dirty="0"/>
              <a:t>Addition and Subtraction</a:t>
            </a:r>
          </a:p>
        </p:txBody>
      </p:sp>
    </p:spTree>
    <p:extLst>
      <p:ext uri="{BB962C8B-B14F-4D97-AF65-F5344CB8AC3E}">
        <p14:creationId xmlns:p14="http://schemas.microsoft.com/office/powerpoint/2010/main" val="120679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Arts</a:t>
            </a:r>
            <a:endParaRPr lang="en-US" dirty="0"/>
          </a:p>
        </p:txBody>
      </p:sp>
      <p:sp>
        <p:nvSpPr>
          <p:cNvPr id="3" name="Content Placeholder 2"/>
          <p:cNvSpPr>
            <a:spLocks noGrp="1"/>
          </p:cNvSpPr>
          <p:nvPr>
            <p:ph idx="1"/>
          </p:nvPr>
        </p:nvSpPr>
        <p:spPr>
          <a:xfrm>
            <a:off x="914400" y="1447800"/>
            <a:ext cx="7125112" cy="4495799"/>
          </a:xfrm>
        </p:spPr>
        <p:txBody>
          <a:bodyPr>
            <a:normAutofit/>
          </a:bodyPr>
          <a:lstStyle/>
          <a:p>
            <a:pPr marL="0" indent="0">
              <a:buNone/>
            </a:pPr>
            <a:r>
              <a:rPr lang="en-US" dirty="0" smtClean="0"/>
              <a:t>Phonemic Awareness and reading are the most important skills that your child will develop in kindergarten. Children learn to read by reading and rereading meaningful material. We will do this through a variety of songs, chants, poems, charts, and books</a:t>
            </a:r>
            <a:r>
              <a:rPr lang="en-US" dirty="0"/>
              <a:t> </a:t>
            </a:r>
            <a:r>
              <a:rPr lang="en-US" dirty="0" smtClean="0"/>
              <a:t>during literacy centers.</a:t>
            </a:r>
          </a:p>
          <a:p>
            <a:pPr marL="0" indent="0">
              <a:buNone/>
            </a:pPr>
            <a:endParaRPr lang="en-US" dirty="0"/>
          </a:p>
          <a:p>
            <a:pPr marL="0" indent="0">
              <a:buNone/>
            </a:pPr>
            <a:r>
              <a:rPr lang="en-US" dirty="0" smtClean="0"/>
              <a:t>We will begin with familiar patterns and that are predictable then move into phonics and phonetic instruction.  This will help your child develop more complex  sound and symbol awareness. </a:t>
            </a:r>
          </a:p>
          <a:p>
            <a:pPr marL="0" indent="0">
              <a:buNone/>
            </a:pPr>
            <a:endParaRPr lang="en-US" dirty="0" smtClean="0"/>
          </a:p>
          <a:p>
            <a:pPr marL="0" indent="0">
              <a:buNone/>
            </a:pPr>
            <a:r>
              <a:rPr lang="en-US" dirty="0" smtClean="0"/>
              <a:t>This year we are moving to Journeys for our reading and writing curriculum. Combines: big books, shared and independent practice and guided reading.</a:t>
            </a:r>
            <a:endParaRPr lang="en-US" dirty="0"/>
          </a:p>
        </p:txBody>
      </p:sp>
    </p:spTree>
    <p:extLst>
      <p:ext uri="{BB962C8B-B14F-4D97-AF65-F5344CB8AC3E}">
        <p14:creationId xmlns:p14="http://schemas.microsoft.com/office/powerpoint/2010/main" val="2050944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p:txBody>
          <a:bodyPr/>
          <a:lstStyle/>
          <a:p>
            <a:r>
              <a:rPr lang="en-US" dirty="0" smtClean="0"/>
              <a:t>Units</a:t>
            </a:r>
          </a:p>
          <a:p>
            <a:pPr lvl="1"/>
            <a:r>
              <a:rPr lang="en-US" sz="1800" dirty="0" smtClean="0"/>
              <a:t>Weather</a:t>
            </a:r>
          </a:p>
          <a:p>
            <a:pPr lvl="1"/>
            <a:r>
              <a:rPr lang="en-US" sz="1800" dirty="0" smtClean="0"/>
              <a:t>Plants/Animals (Living </a:t>
            </a:r>
            <a:r>
              <a:rPr lang="en-US" sz="1800" dirty="0" err="1" smtClean="0"/>
              <a:t>vs</a:t>
            </a:r>
            <a:r>
              <a:rPr lang="en-US" sz="1800" dirty="0" smtClean="0"/>
              <a:t> Nonliving)</a:t>
            </a:r>
          </a:p>
          <a:p>
            <a:pPr lvl="1"/>
            <a:r>
              <a:rPr lang="en-US" sz="1800" dirty="0" smtClean="0"/>
              <a:t>Force and Motion</a:t>
            </a:r>
          </a:p>
          <a:p>
            <a:endParaRPr lang="en-US" dirty="0" smtClean="0"/>
          </a:p>
          <a:p>
            <a:pPr marL="0" indent="0">
              <a:buNone/>
            </a:pPr>
            <a:endParaRPr lang="en-US" dirty="0"/>
          </a:p>
        </p:txBody>
      </p:sp>
    </p:spTree>
    <p:extLst>
      <p:ext uri="{BB962C8B-B14F-4D97-AF65-F5344CB8AC3E}">
        <p14:creationId xmlns:p14="http://schemas.microsoft.com/office/powerpoint/2010/main" val="186277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Reading</a:t>
            </a:r>
          </a:p>
          <a:p>
            <a:pPr lvl="1"/>
            <a:r>
              <a:rPr lang="en-US" dirty="0" smtClean="0"/>
              <a:t>Read to and with your child every night</a:t>
            </a:r>
          </a:p>
          <a:p>
            <a:pPr lvl="0">
              <a:buClr>
                <a:srgbClr val="FF9000"/>
              </a:buClr>
            </a:pPr>
            <a:r>
              <a:rPr lang="en-US" dirty="0">
                <a:solidFill>
                  <a:prstClr val="white"/>
                </a:solidFill>
              </a:rPr>
              <a:t>Sight Words (reading and spelling)</a:t>
            </a:r>
          </a:p>
          <a:p>
            <a:pPr marL="742950" lvl="2" indent="-342900">
              <a:buClr>
                <a:srgbClr val="FF9000"/>
              </a:buClr>
            </a:pPr>
            <a:r>
              <a:rPr lang="en-US" sz="1600" dirty="0">
                <a:solidFill>
                  <a:prstClr val="white"/>
                </a:solidFill>
              </a:rPr>
              <a:t>Sent home every few weeks to practice at home</a:t>
            </a:r>
          </a:p>
          <a:p>
            <a:r>
              <a:rPr lang="en-US" dirty="0" smtClean="0"/>
              <a:t>Projects</a:t>
            </a:r>
          </a:p>
          <a:p>
            <a:pPr lvl="1"/>
            <a:r>
              <a:rPr lang="en-US" dirty="0" smtClean="0"/>
              <a:t>Work on with your child to support home-school connection</a:t>
            </a:r>
            <a:endParaRPr lang="en-US" dirty="0"/>
          </a:p>
          <a:p>
            <a:pPr marL="0" indent="0">
              <a:buNone/>
            </a:pPr>
            <a:endParaRPr lang="en-US" dirty="0" smtClean="0"/>
          </a:p>
        </p:txBody>
      </p:sp>
      <p:pic>
        <p:nvPicPr>
          <p:cNvPr id="1026" name="Picture 2" descr="C:\Users\ldallmann\AppData\Local\Microsoft\Windows\Temporary Internet Files\Content.IE5\RUBBY9RN\MP9004011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33763">
            <a:off x="6943846" y="778230"/>
            <a:ext cx="1447800" cy="1810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dallmann\AppData\Local\Microsoft\Windows\Temporary Internet Files\Content.IE5\CBBHX3VW\MC9002811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5127356"/>
            <a:ext cx="2655038" cy="145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17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Discipline</a:t>
            </a:r>
            <a:endParaRPr lang="en-US" dirty="0"/>
          </a:p>
        </p:txBody>
      </p:sp>
      <p:sp>
        <p:nvSpPr>
          <p:cNvPr id="3" name="Content Placeholder 2"/>
          <p:cNvSpPr>
            <a:spLocks noGrp="1"/>
          </p:cNvSpPr>
          <p:nvPr>
            <p:ph idx="1"/>
          </p:nvPr>
        </p:nvSpPr>
        <p:spPr/>
        <p:txBody>
          <a:bodyPr/>
          <a:lstStyle/>
          <a:p>
            <a:pPr marL="0" indent="0">
              <a:buNone/>
            </a:pPr>
            <a:r>
              <a:rPr lang="en-US" dirty="0" smtClean="0"/>
              <a:t>I believe that in order to have a nurturing classroom environment, children need positive reinforcement for positive choices and consistent consequences for inappropriate choices.  It my hope and plan that as a team of parent/guardian and teacher, we will work together to help your child grow and make responsible choices that affect themselves and those around them.</a:t>
            </a:r>
          </a:p>
          <a:p>
            <a:pPr marL="0" indent="0">
              <a:buNone/>
            </a:pPr>
            <a:endParaRPr lang="en-US" dirty="0"/>
          </a:p>
          <a:p>
            <a:pPr marL="0" indent="0">
              <a:buNone/>
            </a:pPr>
            <a:r>
              <a:rPr lang="en-US" dirty="0" smtClean="0"/>
              <a:t>I believe in open, two-way communication, so please do not hesitate to contact me should there be any concerns or questions.</a:t>
            </a:r>
            <a:endParaRPr lang="en-US" dirty="0"/>
          </a:p>
        </p:txBody>
      </p:sp>
    </p:spTree>
    <p:extLst>
      <p:ext uri="{BB962C8B-B14F-4D97-AF65-F5344CB8AC3E}">
        <p14:creationId xmlns:p14="http://schemas.microsoft.com/office/powerpoint/2010/main" val="2985290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Emotional Learning</a:t>
            </a:r>
            <a:endParaRPr lang="en-US" dirty="0"/>
          </a:p>
        </p:txBody>
      </p:sp>
      <p:sp>
        <p:nvSpPr>
          <p:cNvPr id="4" name="TextBox 3"/>
          <p:cNvSpPr txBox="1"/>
          <p:nvPr/>
        </p:nvSpPr>
        <p:spPr>
          <a:xfrm>
            <a:off x="1066800" y="1828800"/>
            <a:ext cx="7162800" cy="2308324"/>
          </a:xfrm>
          <a:prstGeom prst="rect">
            <a:avLst/>
          </a:prstGeom>
          <a:noFill/>
        </p:spPr>
        <p:txBody>
          <a:bodyPr wrap="square" rtlCol="0">
            <a:spAutoFit/>
          </a:bodyPr>
          <a:lstStyle/>
          <a:p>
            <a:r>
              <a:rPr lang="en-US" dirty="0" smtClean="0"/>
              <a:t>Ferndale </a:t>
            </a:r>
            <a:r>
              <a:rPr lang="en-US" dirty="0"/>
              <a:t>Lower Elementary uses Conscious Discipline, along with Feeling Buddies in Kindergarten. This curriculum teachers our students the skills necessary to create a safe learning environment in the classroom and at school. We also teach our students how to problem solve and self regulate. </a:t>
            </a:r>
          </a:p>
          <a:p>
            <a:r>
              <a:rPr lang="en-US" dirty="0"/>
              <a:t/>
            </a:r>
            <a:br>
              <a:rPr lang="en-US" dirty="0"/>
            </a:br>
            <a:endParaRPr lang="en-US" dirty="0"/>
          </a:p>
        </p:txBody>
      </p:sp>
      <p:pic>
        <p:nvPicPr>
          <p:cNvPr id="1026" name="Picture 2" descr="https://lh3.googleusercontent.com/sL2ge75Y8s7hVKHVQuKcOQw8rdFRF4Gc_Lhp4TfBefBSP6O4MiDz8ZfKRwrR3pRc5rtVDJ5Y8gq9RHl_3e4xs7_o1VbAxXqAnFM4imTdlHwZC7dW2ih77-BIwoQrwtx8ZWoQxLa25w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935834"/>
            <a:ext cx="3810000" cy="2541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3AfDD-_PGlrz004bPhExiM7aRPVHjN0wCl589tH4WrMVYVEw_aYkYDcIAZ2a4G0UNRlQCZWQ8wkJOyIAKeioBikz2ykEPLDQ1cNLrcyeuBYKVHHC2OASxP0eWXZ4jaJQ9wOgXhyO0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25328"/>
            <a:ext cx="358140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6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Development</a:t>
            </a:r>
            <a:endParaRPr lang="en-US" dirty="0"/>
          </a:p>
        </p:txBody>
      </p:sp>
      <p:sp>
        <p:nvSpPr>
          <p:cNvPr id="3" name="TextBox 2"/>
          <p:cNvSpPr txBox="1"/>
          <p:nvPr/>
        </p:nvSpPr>
        <p:spPr>
          <a:xfrm>
            <a:off x="1066800" y="1676400"/>
            <a:ext cx="7086600" cy="5416868"/>
          </a:xfrm>
          <a:prstGeom prst="rect">
            <a:avLst/>
          </a:prstGeom>
          <a:noFill/>
        </p:spPr>
        <p:txBody>
          <a:bodyPr wrap="square" rtlCol="0">
            <a:spAutoFit/>
          </a:bodyPr>
          <a:lstStyle/>
          <a:p>
            <a:pPr algn="ctr"/>
            <a:r>
              <a:rPr lang="en-US" sz="2400" b="1" u="sng" dirty="0"/>
              <a:t>Children Need Help with Words and Actions</a:t>
            </a:r>
          </a:p>
          <a:p>
            <a:r>
              <a:rPr lang="en-US" dirty="0"/>
              <a:t>“You’re not my friend!”, “I don’t like you!” or “You’re mean!”</a:t>
            </a:r>
          </a:p>
          <a:p>
            <a:r>
              <a:rPr lang="en-US" dirty="0"/>
              <a:t>Birthday party</a:t>
            </a:r>
          </a:p>
          <a:p>
            <a:r>
              <a:rPr lang="en-US" dirty="0"/>
              <a:t>Still developing internal voice</a:t>
            </a:r>
          </a:p>
          <a:p>
            <a:r>
              <a:rPr lang="en-US" dirty="0"/>
              <a:t>Still </a:t>
            </a:r>
            <a:r>
              <a:rPr lang="en-US" dirty="0" smtClean="0"/>
              <a:t>impulsive</a:t>
            </a:r>
          </a:p>
          <a:p>
            <a:endParaRPr lang="en-US" dirty="0"/>
          </a:p>
          <a:p>
            <a:r>
              <a:rPr lang="en-US" dirty="0" smtClean="0"/>
              <a:t>“</a:t>
            </a:r>
            <a:r>
              <a:rPr lang="en-US" dirty="0"/>
              <a:t>I don’t like it when you ______. Next time ______.”</a:t>
            </a:r>
          </a:p>
          <a:p>
            <a:r>
              <a:rPr lang="en-US" dirty="0"/>
              <a:t>“When you _______, I felt ________. Next time </a:t>
            </a:r>
            <a:r>
              <a:rPr lang="en-US" dirty="0" smtClean="0"/>
              <a:t>________.”</a:t>
            </a:r>
          </a:p>
          <a:p>
            <a:r>
              <a:rPr lang="en-US" sz="2400" b="1" u="sng" dirty="0"/>
              <a:t>5 Year Olds Are Still Egocentric</a:t>
            </a:r>
          </a:p>
          <a:p>
            <a:r>
              <a:rPr lang="en-US" dirty="0"/>
              <a:t>•Not to mean that they are negatively self-centered, but they think that everyone views the world in the same way they do.</a:t>
            </a:r>
          </a:p>
          <a:p>
            <a:r>
              <a:rPr lang="en-US" dirty="0"/>
              <a:t>They lack perspective in that way.</a:t>
            </a:r>
          </a:p>
          <a:p>
            <a:r>
              <a:rPr lang="en-US" dirty="0"/>
              <a:t>•Mistake vs. On purpose</a:t>
            </a:r>
          </a:p>
          <a:p>
            <a:endParaRPr lang="en-US" dirty="0"/>
          </a:p>
        </p:txBody>
      </p:sp>
    </p:spTree>
    <p:extLst>
      <p:ext uri="{BB962C8B-B14F-4D97-AF65-F5344CB8AC3E}">
        <p14:creationId xmlns:p14="http://schemas.microsoft.com/office/powerpoint/2010/main" val="653984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1306</TotalTime>
  <Words>759</Words>
  <Application>Microsoft Office PowerPoint</Application>
  <PresentationFormat>On-screen Show (4:3)</PresentationFormat>
  <Paragraphs>96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Courier New</vt:lpstr>
      <vt:lpstr>Trebuchet MS</vt:lpstr>
      <vt:lpstr>Verdana</vt:lpstr>
      <vt:lpstr>Wingdings</vt:lpstr>
      <vt:lpstr>Wingdings 2</vt:lpstr>
      <vt:lpstr>Autumn</vt:lpstr>
      <vt:lpstr>Curriculum Night 2019</vt:lpstr>
      <vt:lpstr>Lynne Dallmann</vt:lpstr>
      <vt:lpstr>Math </vt:lpstr>
      <vt:lpstr>Language Arts</vt:lpstr>
      <vt:lpstr>Science</vt:lpstr>
      <vt:lpstr>Homework</vt:lpstr>
      <vt:lpstr>Classroom Discipline</vt:lpstr>
      <vt:lpstr>Social Emotional Learning</vt:lpstr>
      <vt:lpstr>Kindergarten Development</vt:lpstr>
      <vt:lpstr>Seesaw</vt:lpstr>
      <vt:lpstr>Volunteering </vt:lpstr>
      <vt:lpstr>Important Contacts</vt:lpstr>
      <vt:lpstr>Times &amp; Specials</vt:lpstr>
      <vt:lpstr>This and That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Night 2013</dc:title>
  <dc:creator>Lynne Dallmann</dc:creator>
  <cp:lastModifiedBy>Lynne Dallmann</cp:lastModifiedBy>
  <cp:revision>40</cp:revision>
  <cp:lastPrinted>2019-09-05T20:45:18Z</cp:lastPrinted>
  <dcterms:created xsi:type="dcterms:W3CDTF">2013-09-18T21:30:10Z</dcterms:created>
  <dcterms:modified xsi:type="dcterms:W3CDTF">2019-09-05T23:27:45Z</dcterms:modified>
</cp:coreProperties>
</file>